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971" autoAdjust="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AC46E-CE4D-4974-9582-CD4247434B91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B7E2AE-AB1C-48CA-AABA-97CEF1A4B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04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7E2AE-AB1C-48CA-AABA-97CEF1A4B7F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68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</a:t>
            </a:r>
            <a:r>
              <a:rPr lang="en-US" dirty="0" smtClean="0">
                <a:sym typeface="Symbol" panose="05050102010706020507" pitchFamily="18" charset="2"/>
              </a:rPr>
              <a:t> =(1/4)Tk^2A^2</a:t>
            </a:r>
          </a:p>
          <a:p>
            <a:r>
              <a:rPr lang="en-US" dirty="0" smtClean="0">
                <a:sym typeface="Symbol" panose="05050102010706020507" pitchFamily="18" charset="2"/>
              </a:rPr>
              <a:t>E =(1/2)^2A^2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7E2AE-AB1C-48CA-AABA-97CEF1A4B7F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286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 y(x=</a:t>
            </a:r>
            <a:r>
              <a:rPr lang="en-US" dirty="0" err="1" smtClean="0"/>
              <a:t>l,t</a:t>
            </a:r>
            <a:r>
              <a:rPr lang="en-US" dirty="0" smtClean="0"/>
              <a:t>) = 0,  </a:t>
            </a:r>
            <a:r>
              <a:rPr lang="en-US" dirty="0" err="1" smtClean="0"/>
              <a:t>kx</a:t>
            </a:r>
            <a:r>
              <a:rPr lang="en-US" baseline="0" dirty="0" smtClean="0"/>
              <a:t> has to be n</a:t>
            </a:r>
            <a:r>
              <a:rPr lang="en-US" baseline="0" dirty="0" smtClean="0">
                <a:sym typeface="Symbol" panose="05050102010706020507" pitchFamily="18" charset="2"/>
              </a:rPr>
              <a:t>. </a:t>
            </a:r>
            <a:r>
              <a:rPr lang="en-US" baseline="0" smtClean="0">
                <a:sym typeface="Symbol" panose="05050102010706020507" pitchFamily="18" charset="2"/>
              </a:rPr>
              <a:t>This leads to k = n/l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7E2AE-AB1C-48CA-AABA-97CEF1A4B7F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8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6881D-1786-454C-893C-D4EA94654431}" type="datetime1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AD9F7-523E-4D85-A35D-7B44C466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63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66BFD-D091-4704-9BD1-71FB9CBEF25A}" type="datetime1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AD9F7-523E-4D85-A35D-7B44C466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738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8F824-97A1-47E7-A5D5-C0B7ADDB2C56}" type="datetime1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AD9F7-523E-4D85-A35D-7B44C466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997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8842A-BCBA-4B8D-9D5E-63F9B454E212}" type="datetime1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AD9F7-523E-4D85-A35D-7B44C466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546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1E8F-F606-4E95-8884-9870CB5FE8B5}" type="datetime1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AD9F7-523E-4D85-A35D-7B44C466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995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6816-8539-41FD-8287-EA907C921149}" type="datetime1">
              <a:rPr lang="en-US" smtClean="0"/>
              <a:t>9/23/2018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AD9F7-523E-4D85-A35D-7B44C466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184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A0590-7325-4A41-8F8F-903E758D18F6}" type="datetime1">
              <a:rPr lang="en-US" smtClean="0"/>
              <a:t>9/23/2018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AD9F7-523E-4D85-A35D-7B44C466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635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04F5-508A-47D4-AEE0-BE815893C46E}" type="datetime1">
              <a:rPr lang="en-US" smtClean="0"/>
              <a:t>9/23/2018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AD9F7-523E-4D85-A35D-7B44C466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576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FAE91-6D00-4E52-B699-27D99F5BB297}" type="datetime1">
              <a:rPr lang="en-US" smtClean="0"/>
              <a:t>9/23/2018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AD9F7-523E-4D85-A35D-7B44C466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783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4F28-24F1-4FDE-B2A9-0B0D8EFB5711}" type="datetime1">
              <a:rPr lang="en-US" smtClean="0"/>
              <a:t>9/23/2018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AD9F7-523E-4D85-A35D-7B44C466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94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680F9-DA71-4507-968D-2C04E249B3F0}" type="datetime1">
              <a:rPr lang="en-US" smtClean="0"/>
              <a:t>9/23/2018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AD9F7-523E-4D85-A35D-7B44C466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72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8E8D2-93E8-47C9-9AB6-3937E56BDD2D}" type="datetime1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AD9F7-523E-4D85-A35D-7B44C466E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67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Energy in a vibrating string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total energy of each normal mode is composed of kinetic and potential energy.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kinetic energy density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defined as the kinetic energy per unit length or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 where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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= linear density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					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38891"/>
              </p:ext>
            </p:extLst>
          </p:nvPr>
        </p:nvGraphicFramePr>
        <p:xfrm>
          <a:off x="1506201" y="3805015"/>
          <a:ext cx="2975821" cy="10374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Equation" r:id="rId3" imgW="1384200" imgH="482400" progId="Equation.DSMT4">
                  <p:embed/>
                </p:oleObj>
              </mc:Choice>
              <mc:Fallback>
                <p:oleObj name="Equation" r:id="rId3" imgW="138420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06201" y="3805015"/>
                        <a:ext cx="2975821" cy="10374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7557681"/>
              </p:ext>
            </p:extLst>
          </p:nvPr>
        </p:nvGraphicFramePr>
        <p:xfrm>
          <a:off x="5644799" y="4108361"/>
          <a:ext cx="6096593" cy="895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Equation" r:id="rId5" imgW="2679480" imgH="393480" progId="Equation.DSMT4">
                  <p:embed/>
                </p:oleObj>
              </mc:Choice>
              <mc:Fallback>
                <p:oleObj name="Equation" r:id="rId5" imgW="26794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644799" y="4108361"/>
                        <a:ext cx="6096593" cy="895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AD9F7-523E-4D85-A35D-7B44C466EF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82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86366"/>
            <a:ext cx="10515600" cy="5790597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Now consider the potential energy density.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Recall the vertical motion of the string element, the tension is given by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Transverse Wave On A String 3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58" t="12281" r="2959" b="8548"/>
          <a:stretch/>
        </p:blipFill>
        <p:spPr bwMode="auto">
          <a:xfrm>
            <a:off x="325235" y="1545465"/>
            <a:ext cx="5743979" cy="3876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86179" y="5422006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 smtClean="0"/>
              <a:t>http://jennarocca.com/equation-of-a-transverse-wave-on-string/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6582179" y="1403797"/>
            <a:ext cx="539517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Since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 is very small, sin   tan  = y/x so that the vertical resultant force is given by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The resultant force causes a differential change in the length of the string element.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The work done on the string element by the tension is actually the potential energy.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This potential energy is called “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differential elastic potential energy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.”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7938662"/>
              </p:ext>
            </p:extLst>
          </p:nvPr>
        </p:nvGraphicFramePr>
        <p:xfrm>
          <a:off x="7997332" y="2627253"/>
          <a:ext cx="2370161" cy="811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4" imgW="1409400" imgH="482400" progId="Equation.DSMT4">
                  <p:embed/>
                </p:oleObj>
              </mc:Choice>
              <mc:Fallback>
                <p:oleObj name="Equation" r:id="rId4" imgW="140940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997332" y="2627253"/>
                        <a:ext cx="2370161" cy="8114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AD9F7-523E-4D85-A35D-7B44C466EF3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871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3335"/>
            <a:ext cx="10515600" cy="5893628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differential change of the string element may be given as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differential elastic potential energy is a consequence of the stretched string element by tension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given by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the potential energy per unit length is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9668019"/>
              </p:ext>
            </p:extLst>
          </p:nvPr>
        </p:nvGraphicFramePr>
        <p:xfrm>
          <a:off x="3178929" y="1017429"/>
          <a:ext cx="5039036" cy="10818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4" imgW="2247840" imgH="482400" progId="Equation.DSMT4">
                  <p:embed/>
                </p:oleObj>
              </mc:Choice>
              <mc:Fallback>
                <p:oleObj name="Equation" r:id="rId4" imgW="224784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78929" y="1017429"/>
                        <a:ext cx="5039036" cy="10818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AD9F7-523E-4D85-A35D-7B44C466EF31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0568181"/>
              </p:ext>
            </p:extLst>
          </p:nvPr>
        </p:nvGraphicFramePr>
        <p:xfrm>
          <a:off x="3435465" y="3298903"/>
          <a:ext cx="4525963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Equation" r:id="rId6" imgW="2019240" imgH="482400" progId="Equation.DSMT4">
                  <p:embed/>
                </p:oleObj>
              </mc:Choice>
              <mc:Fallback>
                <p:oleObj name="Equation" r:id="rId6" imgW="201924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35465" y="3298903"/>
                        <a:ext cx="4525963" cy="1081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263985"/>
              </p:ext>
            </p:extLst>
          </p:nvPr>
        </p:nvGraphicFramePr>
        <p:xfrm>
          <a:off x="4387202" y="5261643"/>
          <a:ext cx="2932112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Equation" r:id="rId8" imgW="1307880" imgH="482400" progId="Equation.DSMT4">
                  <p:embed/>
                </p:oleObj>
              </mc:Choice>
              <mc:Fallback>
                <p:oleObj name="Equation" r:id="rId8" imgW="130788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387202" y="5261643"/>
                        <a:ext cx="2932112" cy="1081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4937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730" y="365125"/>
            <a:ext cx="11006070" cy="1325563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 :  Total energy of the string element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kinetic energy of the string element in a wavelength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elastic potential energy of the string element in a wavelength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total energy of the string element in a wavelength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Given that the wave function of a travelling wave :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AD9F7-523E-4D85-A35D-7B44C466EF31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0561152"/>
              </p:ext>
            </p:extLst>
          </p:nvPr>
        </p:nvGraphicFramePr>
        <p:xfrm>
          <a:off x="3361716" y="5345583"/>
          <a:ext cx="4052723" cy="614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" imgW="1676160" imgH="253800" progId="Equation.DSMT4">
                  <p:embed/>
                </p:oleObj>
              </mc:Choice>
              <mc:Fallback>
                <p:oleObj name="Equation" r:id="rId3" imgW="16761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61716" y="5345583"/>
                        <a:ext cx="4052723" cy="6140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8278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766021" y="211255"/>
            <a:ext cx="5181600" cy="5803476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Kinetic energy in a wavelength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Elastic potential energy in a wavelength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378678" y="373487"/>
            <a:ext cx="5181600" cy="6109597"/>
          </a:xfrm>
          <a:ln w="38100">
            <a:solidFill>
              <a:srgbClr val="FF0000"/>
            </a:solidFill>
          </a:ln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total energy of the string element in a wavelength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magnitude of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average power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required to vibrate a string whose length is one wavelength is given as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AD9F7-523E-4D85-A35D-7B44C466EF31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4743339"/>
              </p:ext>
            </p:extLst>
          </p:nvPr>
        </p:nvGraphicFramePr>
        <p:xfrm>
          <a:off x="1101404" y="623191"/>
          <a:ext cx="4510833" cy="293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" name="Equation" r:id="rId4" imgW="2260440" imgH="1473120" progId="Equation.DSMT4">
                  <p:embed/>
                </p:oleObj>
              </mc:Choice>
              <mc:Fallback>
                <p:oleObj name="Equation" r:id="rId4" imgW="2260440" imgH="1473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01404" y="623191"/>
                        <a:ext cx="4510833" cy="2939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846343"/>
              </p:ext>
            </p:extLst>
          </p:nvPr>
        </p:nvGraphicFramePr>
        <p:xfrm>
          <a:off x="1365353" y="4612349"/>
          <a:ext cx="3897364" cy="22456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" name="Equation" r:id="rId6" imgW="2184120" imgH="1257120" progId="Equation.DSMT4">
                  <p:embed/>
                </p:oleObj>
              </mc:Choice>
              <mc:Fallback>
                <p:oleObj name="Equation" r:id="rId6" imgW="2184120" imgH="1257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65353" y="4612349"/>
                        <a:ext cx="3897364" cy="22456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637730"/>
              </p:ext>
            </p:extLst>
          </p:nvPr>
        </p:nvGraphicFramePr>
        <p:xfrm>
          <a:off x="7407378" y="1413214"/>
          <a:ext cx="3123255" cy="11357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8" name="Equation" r:id="rId8" imgW="1117440" imgH="406080" progId="Equation.DSMT4">
                  <p:embed/>
                </p:oleObj>
              </mc:Choice>
              <mc:Fallback>
                <p:oleObj name="Equation" r:id="rId8" imgW="111744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407378" y="1413214"/>
                        <a:ext cx="3123255" cy="11357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671189"/>
              </p:ext>
            </p:extLst>
          </p:nvPr>
        </p:nvGraphicFramePr>
        <p:xfrm>
          <a:off x="7731842" y="4574423"/>
          <a:ext cx="3124200" cy="163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9" name="Equation" r:id="rId10" imgW="1117440" imgH="583920" progId="Equation.DSMT4">
                  <p:embed/>
                </p:oleObj>
              </mc:Choice>
              <mc:Fallback>
                <p:oleObj name="Equation" r:id="rId10" imgW="1117440" imgH="583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731842" y="4574423"/>
                        <a:ext cx="3124200" cy="163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9479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Energy in each normal mode of a vibrating string with both ends fixed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53961" y="1825625"/>
            <a:ext cx="11990439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Kinetic energy in the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 harmonic      Potential energy in the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 harmonic </a:t>
            </a: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using the expression for the standing wave </a:t>
            </a: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total kinetic energy of the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 harmonic standing wave  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AD9F7-523E-4D85-A35D-7B44C466EF31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1223978"/>
              </p:ext>
            </p:extLst>
          </p:nvPr>
        </p:nvGraphicFramePr>
        <p:xfrm>
          <a:off x="1513655" y="2479675"/>
          <a:ext cx="2701925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3" imgW="1257120" imgH="533160" progId="Equation.DSMT4">
                  <p:embed/>
                </p:oleObj>
              </mc:Choice>
              <mc:Fallback>
                <p:oleObj name="Equation" r:id="rId3" imgW="125712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13655" y="2479675"/>
                        <a:ext cx="2701925" cy="11461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0963986"/>
              </p:ext>
            </p:extLst>
          </p:nvPr>
        </p:nvGraphicFramePr>
        <p:xfrm>
          <a:off x="7723238" y="2432050"/>
          <a:ext cx="2846388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5" imgW="1269720" imgH="533160" progId="Equation.DSMT4">
                  <p:embed/>
                </p:oleObj>
              </mc:Choice>
              <mc:Fallback>
                <p:oleObj name="Equation" r:id="rId5" imgW="126972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723238" y="2432050"/>
                        <a:ext cx="2846388" cy="1193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221864"/>
              </p:ext>
            </p:extLst>
          </p:nvPr>
        </p:nvGraphicFramePr>
        <p:xfrm>
          <a:off x="3041598" y="4279900"/>
          <a:ext cx="5717743" cy="979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7" imgW="2298600" imgH="393480" progId="Equation.DSMT4">
                  <p:embed/>
                </p:oleObj>
              </mc:Choice>
              <mc:Fallback>
                <p:oleObj name="Equation" r:id="rId7" imgW="2298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041598" y="4279900"/>
                        <a:ext cx="5717743" cy="979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307331"/>
              </p:ext>
            </p:extLst>
          </p:nvPr>
        </p:nvGraphicFramePr>
        <p:xfrm>
          <a:off x="2875701" y="5865608"/>
          <a:ext cx="6440598" cy="964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9" imgW="2628720" imgH="393480" progId="Equation.DSMT4">
                  <p:embed/>
                </p:oleObj>
              </mc:Choice>
              <mc:Fallback>
                <p:oleObj name="Equation" r:id="rId9" imgW="26287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875701" y="5865608"/>
                        <a:ext cx="6440598" cy="9645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1088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7939"/>
            <a:ext cx="12317361" cy="1325563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obtain the expression of the standing wave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Let’s begin with wave equation :</a:t>
            </a: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Assume that the solution of the wave equation is given as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using the technique of separation of variables, two differential equations depending on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are obtained. 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separation constant and, in this case, the wave number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AD9F7-523E-4D85-A35D-7B44C466EF31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4158553"/>
              </p:ext>
            </p:extLst>
          </p:nvPr>
        </p:nvGraphicFramePr>
        <p:xfrm>
          <a:off x="5331269" y="1646238"/>
          <a:ext cx="1529462" cy="753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3" imgW="901440" imgH="444240" progId="Equation.DSMT4">
                  <p:embed/>
                </p:oleObj>
              </mc:Choice>
              <mc:Fallback>
                <p:oleObj name="Equation" r:id="rId3" imgW="90144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1269" y="1646238"/>
                        <a:ext cx="1529462" cy="753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671382"/>
              </p:ext>
            </p:extLst>
          </p:nvPr>
        </p:nvGraphicFramePr>
        <p:xfrm>
          <a:off x="8276201" y="2706278"/>
          <a:ext cx="2109788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5" imgW="1244520" imgH="253800" progId="Equation.DSMT4">
                  <p:embed/>
                </p:oleObj>
              </mc:Choice>
              <mc:Fallback>
                <p:oleObj name="Equation" r:id="rId5" imgW="124452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76201" y="2706278"/>
                        <a:ext cx="2109788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916121"/>
              </p:ext>
            </p:extLst>
          </p:nvPr>
        </p:nvGraphicFramePr>
        <p:xfrm>
          <a:off x="3348038" y="4268788"/>
          <a:ext cx="508952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7" imgW="2997000" imgH="457200" progId="Equation.DSMT4">
                  <p:embed/>
                </p:oleObj>
              </mc:Choice>
              <mc:Fallback>
                <p:oleObj name="Equation" r:id="rId7" imgW="29970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348038" y="4268788"/>
                        <a:ext cx="5089525" cy="77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0349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0723"/>
            <a:ext cx="10515600" cy="5926240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Both differential equations can be simply solved and the solution are found to be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leads to the general solution for the wave equation as follows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obtain the standing wave solution, appropriate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boundary conditions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have to be applied.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AD9F7-523E-4D85-A35D-7B44C466EF31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984190"/>
              </p:ext>
            </p:extLst>
          </p:nvPr>
        </p:nvGraphicFramePr>
        <p:xfrm>
          <a:off x="3052398" y="1247621"/>
          <a:ext cx="5558202" cy="106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3" imgW="2374560" imgH="457200" progId="Equation.DSMT4">
                  <p:embed/>
                </p:oleObj>
              </mc:Choice>
              <mc:Fallback>
                <p:oleObj name="Equation" r:id="rId3" imgW="23745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52398" y="1247621"/>
                        <a:ext cx="5558202" cy="1067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4621191"/>
              </p:ext>
            </p:extLst>
          </p:nvPr>
        </p:nvGraphicFramePr>
        <p:xfrm>
          <a:off x="2381250" y="3444670"/>
          <a:ext cx="7429500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5" imgW="3174840" imgH="457200" progId="Equation.DSMT4">
                  <p:embed/>
                </p:oleObj>
              </mc:Choice>
              <mc:Fallback>
                <p:oleObj name="Equation" r:id="rId5" imgW="317484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81250" y="3444670"/>
                        <a:ext cx="7429500" cy="1068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68030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233" y="81895"/>
            <a:ext cx="12029767" cy="592624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the system under interest is a string fixed at both ends 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0 and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Appropriate boundary conditions at all times for the standing wave  are given as 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leads to a particular solution satisfying the boundary conditions and the solution can be expressed as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AD9F7-523E-4D85-A35D-7B44C466EF31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582468"/>
              </p:ext>
            </p:extLst>
          </p:nvPr>
        </p:nvGraphicFramePr>
        <p:xfrm>
          <a:off x="1152780" y="2557594"/>
          <a:ext cx="9242425" cy="2640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4" imgW="3949560" imgH="1130040" progId="Equation.DSMT4">
                  <p:embed/>
                </p:oleObj>
              </mc:Choice>
              <mc:Fallback>
                <p:oleObj name="Equation" r:id="rId4" imgW="3949560" imgH="1130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52780" y="2557594"/>
                        <a:ext cx="9242425" cy="2640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7073827"/>
              </p:ext>
            </p:extLst>
          </p:nvPr>
        </p:nvGraphicFramePr>
        <p:xfrm>
          <a:off x="3994711" y="1023676"/>
          <a:ext cx="3894137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6" imgW="1663560" imgH="253800" progId="Equation.DSMT4">
                  <p:embed/>
                </p:oleObj>
              </mc:Choice>
              <mc:Fallback>
                <p:oleObj name="Equation" r:id="rId6" imgW="16635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994711" y="1023676"/>
                        <a:ext cx="3894137" cy="592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687528" y="3110274"/>
            <a:ext cx="1961536" cy="5014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6649064" y="3042114"/>
            <a:ext cx="1961536" cy="5014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78566"/>
              </p:ext>
            </p:extLst>
          </p:nvPr>
        </p:nvGraphicFramePr>
        <p:xfrm>
          <a:off x="7105192" y="4485340"/>
          <a:ext cx="1567312" cy="532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8" imgW="634680" imgH="215640" progId="Equation.DSMT4">
                  <p:embed/>
                </p:oleObj>
              </mc:Choice>
              <mc:Fallback>
                <p:oleObj name="Equation" r:id="rId8" imgW="63468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105192" y="4485340"/>
                        <a:ext cx="1567312" cy="5328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011468" y="5206831"/>
            <a:ext cx="10692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Therefore, the standing wave for nth normal mode can be written as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8331737"/>
              </p:ext>
            </p:extLst>
          </p:nvPr>
        </p:nvGraphicFramePr>
        <p:xfrm>
          <a:off x="2865998" y="5750286"/>
          <a:ext cx="6151562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10" imgW="2628720" imgH="393480" progId="Equation.DSMT4">
                  <p:embed/>
                </p:oleObj>
              </mc:Choice>
              <mc:Fallback>
                <p:oleObj name="Equation" r:id="rId10" imgW="26287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865998" y="5750286"/>
                        <a:ext cx="6151562" cy="91916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2739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515</Words>
  <Application>Microsoft Office PowerPoint</Application>
  <PresentationFormat>Widescreen</PresentationFormat>
  <Paragraphs>99</Paragraphs>
  <Slides>9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Office Theme</vt:lpstr>
      <vt:lpstr>Equation</vt:lpstr>
      <vt:lpstr>MathType 6.0 Equation</vt:lpstr>
      <vt:lpstr>Energy in a vibrating string</vt:lpstr>
      <vt:lpstr>PowerPoint Presentation</vt:lpstr>
      <vt:lpstr>PowerPoint Presentation</vt:lpstr>
      <vt:lpstr>Example :  Total energy of the string element </vt:lpstr>
      <vt:lpstr>PowerPoint Presentation</vt:lpstr>
      <vt:lpstr>Energy in each normal mode of a vibrating string with both ends fixed</vt:lpstr>
      <vt:lpstr>How to obtain the expression of the standing wave</vt:lpstr>
      <vt:lpstr>PowerPoint Presentation</vt:lpstr>
      <vt:lpstr>PowerPoint Presentation</vt:lpstr>
    </vt:vector>
  </TitlesOfParts>
  <Company>Mahidol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alternative to analyze the energy in each normal mode of a vibrating string</dc:title>
  <dc:creator>rachapak.chi@gmail.com</dc:creator>
  <cp:lastModifiedBy>rachapak.chi@gmail.com</cp:lastModifiedBy>
  <cp:revision>27</cp:revision>
  <dcterms:created xsi:type="dcterms:W3CDTF">2017-09-19T07:51:01Z</dcterms:created>
  <dcterms:modified xsi:type="dcterms:W3CDTF">2018-09-23T13:23:21Z</dcterms:modified>
</cp:coreProperties>
</file>